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7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6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8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4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9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97EC-23E4-410D-896F-19DEF20E6FA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A5E2D-9287-4B91-8EFF-7409FADB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4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n image of a man thinking about a lot things at once. Text reads: The realities of EM: Understanding our realities and how they impact inclusive EM. ADA National Network Learning Session.">
            <a:extLst>
              <a:ext uri="{FF2B5EF4-FFF2-40B4-BE49-F238E27FC236}">
                <a16:creationId xmlns:a16="http://schemas.microsoft.com/office/drawing/2014/main" id="{5BB516B0-7804-A4C4-4109-2D98AB92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8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EM director at press conference. &#10;&#10;Text reads, Local EMD salaries&#10;Significant difference between small/medium/large EMAs&#10;Significant difference between states&#10;Examples from Florida, Massachusetts, Virginia">
            <a:extLst>
              <a:ext uri="{FF2B5EF4-FFF2-40B4-BE49-F238E27FC236}">
                <a16:creationId xmlns:a16="http://schemas.microsoft.com/office/drawing/2014/main" id="{BAD0C660-EDBC-ECE7-8639-86308B9AC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talking&#10;&#10;Leadership and political will">
            <a:extLst>
              <a:ext uri="{FF2B5EF4-FFF2-40B4-BE49-F238E27FC236}">
                <a16:creationId xmlns:a16="http://schemas.microsoft.com/office/drawing/2014/main" id="{7CDBC372-B3FE-AD17-A10D-9B482EBDC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a disaster shelter&#10;&#10;Text reads, &quot;Leadership. Who are our leaders, when leadership disagrees, public safety leadership mantra&quot;">
            <a:extLst>
              <a:ext uri="{FF2B5EF4-FFF2-40B4-BE49-F238E27FC236}">
                <a16:creationId xmlns:a16="http://schemas.microsoft.com/office/drawing/2014/main" id="{F2AF6E4B-F06B-CDB0-94EF-77CBB96F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images of politicians at events. &#10;&#10;Text reads, &quot;Political will, buzz words and key phrases, funding, legislation.&quot;">
            <a:extLst>
              <a:ext uri="{FF2B5EF4-FFF2-40B4-BE49-F238E27FC236}">
                <a16:creationId xmlns:a16="http://schemas.microsoft.com/office/drawing/2014/main" id="{E0F862A8-8E98-ECB8-03E3-0194BD9F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0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ull of people working at emergency operations center.&#10;&#10;Text reads, &quot;Control and accountability. EMDs are responsible and accountable for response regardless of who made what decision.&quot;">
            <a:extLst>
              <a:ext uri="{FF2B5EF4-FFF2-40B4-BE49-F238E27FC236}">
                <a16:creationId xmlns:a16="http://schemas.microsoft.com/office/drawing/2014/main" id="{26437D71-FA41-566C-3A8C-0DC44F494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ring response:&#10;ESFs focus on their tasks&#10;Insanely, overwhelmingly busy&#10;Do the most for the most &#10;Command &amp; General staff">
            <a:extLst>
              <a:ext uri="{FF2B5EF4-FFF2-40B4-BE49-F238E27FC236}">
                <a16:creationId xmlns:a16="http://schemas.microsoft.com/office/drawing/2014/main" id="{C9BD6B1E-27A1-185D-1EB7-1BDDE0B9C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 reads, &quot;Don't fight forces; use them. R Buckminster Fuller&quot;">
            <a:extLst>
              <a:ext uri="{FF2B5EF4-FFF2-40B4-BE49-F238E27FC236}">
                <a16:creationId xmlns:a16="http://schemas.microsoft.com/office/drawing/2014/main" id="{17C7F473-47A5-D781-3E8F-726372A12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63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plant in a desert. &#10;&#10;Text reads, &quot;Adapt your Approach.&#10;Demonstrate you understanding&#10;Money&#10;Staff or vendors&#10;Build trust&#10;Bring solutions.&quot;">
            <a:extLst>
              <a:ext uri="{FF2B5EF4-FFF2-40B4-BE49-F238E27FC236}">
                <a16:creationId xmlns:a16="http://schemas.microsoft.com/office/drawing/2014/main" id="{B047EEAC-8FBA-B60C-9CF0-257588D40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interstate near a large river.&#10;&#10;Text reads, &quot;Demonstrate your understanding...of the profession, roles, and responsibilities; of the situation; of their challenges.&quot;">
            <a:extLst>
              <a:ext uri="{FF2B5EF4-FFF2-40B4-BE49-F238E27FC236}">
                <a16:creationId xmlns:a16="http://schemas.microsoft.com/office/drawing/2014/main" id="{EB0FB041-9850-C00D-7DEE-C638AB9F5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money falling down around smiling woman.&#10;&#10;Text reads, &quot;Budgets are small, costs are huge.: How can you help find: the money, the match, the project management staff?&quot;">
            <a:extLst>
              <a:ext uri="{FF2B5EF4-FFF2-40B4-BE49-F238E27FC236}">
                <a16:creationId xmlns:a16="http://schemas.microsoft.com/office/drawing/2014/main" id="{E4A2F1BD-229B-63A3-7E58-954668DF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1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individuals at an emergency operations center conference table. Text reads &quot;Outline: intro, roles and responsibilities, realities, adapting our approach.&quot;">
            <a:extLst>
              <a:ext uri="{FF2B5EF4-FFF2-40B4-BE49-F238E27FC236}">
                <a16:creationId xmlns:a16="http://schemas.microsoft.com/office/drawing/2014/main" id="{F1E4B36F-788E-5B9C-35C7-9584C70F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8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building trust that includes competence, consistency, sincerity, reliability, commitment, and integrity.&#10;&#10;Text below reads, &quot;Demonstrate expertise, advising vs attacking, no buses, ask questions&quot;">
            <a:extLst>
              <a:ext uri="{FF2B5EF4-FFF2-40B4-BE49-F238E27FC236}">
                <a16:creationId xmlns:a16="http://schemas.microsoft.com/office/drawing/2014/main" id="{BE2F19EE-31D2-7F92-2A7F-0C7A2D2D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0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signs reading how, what, and where.&#10;&#10;Text reads, &quot;Bring solutions. We've heard the what, please don't stop there.&quot;">
            <a:extLst>
              <a:ext uri="{FF2B5EF4-FFF2-40B4-BE49-F238E27FC236}">
                <a16:creationId xmlns:a16="http://schemas.microsoft.com/office/drawing/2014/main" id="{007AA417-C92E-A0EE-8D55-80279C228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the page header for the Inclusive Emergency Management Community. &#10;&#10;Inclusive Emergency Management Community: bringing together emergency management professionals and stakeholders to collaborate on inclusion.">
            <a:extLst>
              <a:ext uri="{FF2B5EF4-FFF2-40B4-BE49-F238E27FC236}">
                <a16:creationId xmlns:a16="http://schemas.microsoft.com/office/drawing/2014/main" id="{16EEEC30-2C5F-0003-2366-F1B7C5CFB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9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Inclusive Emergency Management Community activity feed. Text reads, &quot;Free and open. inclusiveEM.community.&quot;">
            <a:extLst>
              <a:ext uri="{FF2B5EF4-FFF2-40B4-BE49-F238E27FC236}">
                <a16:creationId xmlns:a16="http://schemas.microsoft.com/office/drawing/2014/main" id="{2D69A510-F6BD-FB0B-CC07-C233108F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image of sandwich wraps. &#10;&#10;Text reads, &quot;That's a Wrap! Steven Lerner, Dawn Brantley: dawn.brantley@mass.gov&#10;inclusiveEM.community">
            <a:extLst>
              <a:ext uri="{FF2B5EF4-FFF2-40B4-BE49-F238E27FC236}">
                <a16:creationId xmlns:a16="http://schemas.microsoft.com/office/drawing/2014/main" id="{CB8E1AA3-DF3C-4772-D7FB-CDA8C4042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images of disaster response scenes. Text reads, &quot;Staffing &amp; work load, leadership and political will, control &amp; accountability, funding.&quot;">
            <a:extLst>
              <a:ext uri="{FF2B5EF4-FFF2-40B4-BE49-F238E27FC236}">
                <a16:creationId xmlns:a16="http://schemas.microsoft.com/office/drawing/2014/main" id="{A5D3C259-F223-8370-A189-0357C574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an operation at an EOC. Text reads: Response. Everything that comes before is to support response &amp; recovery.">
            <a:extLst>
              <a:ext uri="{FF2B5EF4-FFF2-40B4-BE49-F238E27FC236}">
                <a16:creationId xmlns:a16="http://schemas.microsoft.com/office/drawing/2014/main" id="{096B5EFA-F36F-0FC4-99E3-787FEA21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8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stacked papers. Text reads, &quot;Staffing &amp; workload. Small staff + huge work load - Impossibility or opportunity?&quot;">
            <a:extLst>
              <a:ext uri="{FF2B5EF4-FFF2-40B4-BE49-F238E27FC236}">
                <a16:creationId xmlns:a16="http://schemas.microsoft.com/office/drawing/2014/main" id="{9054304C-5544-C9EF-8E5A-6B834AB0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2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cal EMAs.&#10;&#10;# Avg FTEs&#10;Who fills the role&#10;Work load">
            <a:extLst>
              <a:ext uri="{FF2B5EF4-FFF2-40B4-BE49-F238E27FC236}">
                <a16:creationId xmlns:a16="http://schemas.microsoft.com/office/drawing/2014/main" id="{E6B070D8-76DE-CFC3-B2E3-BCD72F911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2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e EMAs&#10;Avg FTEs vary widely&#10;Who fills the role&#10;Work load&#10;Dual missions">
            <a:extLst>
              <a:ext uri="{FF2B5EF4-FFF2-40B4-BE49-F238E27FC236}">
                <a16:creationId xmlns:a16="http://schemas.microsoft.com/office/drawing/2014/main" id="{75BD1922-1EB6-F5C1-9CAE-C8029621D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0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 of declining federal grant funds from Virginia Department of Emergency Management 2019. &#10;&#10;Text reads, &quot;Funding for agencies&quot;">
            <a:extLst>
              <a:ext uri="{FF2B5EF4-FFF2-40B4-BE49-F238E27FC236}">
                <a16:creationId xmlns:a16="http://schemas.microsoft.com/office/drawing/2014/main" id="{3DB761A2-79C2-44CC-F4CF-B211C2DF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7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t programs&#10;&#10;Amounts &amp; Costs&#10;Match&#10;Restrictions&#10;Requirements&#10;Typical Use">
            <a:extLst>
              <a:ext uri="{FF2B5EF4-FFF2-40B4-BE49-F238E27FC236}">
                <a16:creationId xmlns:a16="http://schemas.microsoft.com/office/drawing/2014/main" id="{2E9573F9-4B05-E0DB-1243-B652DBB99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48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Brantley</dc:creator>
  <cp:lastModifiedBy>Dawn Brantley</cp:lastModifiedBy>
  <cp:revision>1</cp:revision>
  <dcterms:created xsi:type="dcterms:W3CDTF">2022-05-09T23:59:07Z</dcterms:created>
  <dcterms:modified xsi:type="dcterms:W3CDTF">2022-05-10T00:21:03Z</dcterms:modified>
</cp:coreProperties>
</file>